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145"/>
    <a:srgbClr val="0B8DFF"/>
    <a:srgbClr val="41719C"/>
    <a:srgbClr val="0101FF"/>
    <a:srgbClr val="474DA1"/>
    <a:srgbClr val="0000FF"/>
    <a:srgbClr val="FFFFFF"/>
    <a:srgbClr val="094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6395" autoAdjust="0"/>
  </p:normalViewPr>
  <p:slideViewPr>
    <p:cSldViewPr snapToGrid="0">
      <p:cViewPr>
        <p:scale>
          <a:sx n="25" d="100"/>
          <a:sy n="25" d="100"/>
        </p:scale>
        <p:origin x="1254" y="6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Kevin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Justin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Brian C. Sawyer, Joseph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Michael L. Wall, Martin Gaerttner,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Arghavan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Michael Foss-Feig, Ana Maria Rey, and </a:t>
              </a:r>
              <a:r>
                <a:rPr lang="en-US" sz="4000" dirty="0">
                  <a:solidFill>
                    <a:schemeClr val="bg1"/>
                  </a:solidFill>
                </a:rPr>
                <a:t>John 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.png"/><Relationship Id="rId26" Type="http://schemas.openxmlformats.org/officeDocument/2006/relationships/oleObject" Target="../embeddings/oleObject2.bin"/><Relationship Id="rId39" Type="http://schemas.openxmlformats.org/officeDocument/2006/relationships/image" Target="../media/image20.png"/><Relationship Id="rId21" Type="http://schemas.openxmlformats.org/officeDocument/2006/relationships/image" Target="../media/image18.png"/><Relationship Id="rId34" Type="http://schemas.openxmlformats.org/officeDocument/2006/relationships/image" Target="../media/image12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50" Type="http://schemas.openxmlformats.org/officeDocument/2006/relationships/image" Target="../media/image29.emf"/><Relationship Id="rId55" Type="http://schemas.openxmlformats.org/officeDocument/2006/relationships/image" Target="../media/image34.emf"/><Relationship Id="rId63" Type="http://schemas.openxmlformats.org/officeDocument/2006/relationships/image" Target="../media/image42.emf"/><Relationship Id="rId68" Type="http://schemas.openxmlformats.org/officeDocument/2006/relationships/image" Target="../media/image46.png"/><Relationship Id="rId76" Type="http://schemas.openxmlformats.org/officeDocument/2006/relationships/image" Target="../media/image57.png"/><Relationship Id="rId71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3.png"/><Relationship Id="rId29" Type="http://schemas.openxmlformats.org/officeDocument/2006/relationships/image" Target="../media/image3.wmf"/><Relationship Id="rId24" Type="http://schemas.openxmlformats.org/officeDocument/2006/relationships/oleObject" Target="../embeddings/oleObject1.bin"/><Relationship Id="rId32" Type="http://schemas.openxmlformats.org/officeDocument/2006/relationships/oleObject" Target="../embeddings/oleObject3.bin"/><Relationship Id="rId37" Type="http://schemas.openxmlformats.org/officeDocument/2006/relationships/image" Target="../media/image16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2.emf"/><Relationship Id="rId58" Type="http://schemas.openxmlformats.org/officeDocument/2006/relationships/image" Target="../media/image37.emf"/><Relationship Id="rId66" Type="http://schemas.openxmlformats.org/officeDocument/2006/relationships/image" Target="../media/image44.png"/><Relationship Id="rId74" Type="http://schemas.openxmlformats.org/officeDocument/2006/relationships/image" Target="../media/image55.png"/><Relationship Id="rId79" Type="http://schemas.openxmlformats.org/officeDocument/2006/relationships/image" Target="../media/image56.png"/><Relationship Id="rId5" Type="http://schemas.openxmlformats.org/officeDocument/2006/relationships/image" Target="../media/image7.png"/><Relationship Id="rId23" Type="http://schemas.openxmlformats.org/officeDocument/2006/relationships/image" Target="../media/image2.wmf"/><Relationship Id="rId28" Type="http://schemas.openxmlformats.org/officeDocument/2006/relationships/oleObject" Target="../embeddings/oleObject2.bin"/><Relationship Id="rId15" Type="http://schemas.openxmlformats.org/officeDocument/2006/relationships/image" Target="../media/image120.png"/><Relationship Id="rId36" Type="http://schemas.openxmlformats.org/officeDocument/2006/relationships/image" Target="../media/image15.png"/><Relationship Id="rId49" Type="http://schemas.openxmlformats.org/officeDocument/2006/relationships/image" Target="../media/image28.emf"/><Relationship Id="rId57" Type="http://schemas.openxmlformats.org/officeDocument/2006/relationships/image" Target="../media/image36.emf"/><Relationship Id="rId61" Type="http://schemas.openxmlformats.org/officeDocument/2006/relationships/image" Target="../media/image40.emf"/><Relationship Id="rId19" Type="http://schemas.openxmlformats.org/officeDocument/2006/relationships/image" Target="../media/image11.png"/><Relationship Id="rId31" Type="http://schemas.openxmlformats.org/officeDocument/2006/relationships/image" Target="../media/image4.wmf"/><Relationship Id="rId44" Type="http://schemas.openxmlformats.org/officeDocument/2006/relationships/image" Target="../media/image25.png"/><Relationship Id="rId52" Type="http://schemas.openxmlformats.org/officeDocument/2006/relationships/image" Target="../media/image31.emf"/><Relationship Id="rId60" Type="http://schemas.openxmlformats.org/officeDocument/2006/relationships/image" Target="../media/image39.emf"/><Relationship Id="rId65" Type="http://schemas.openxmlformats.org/officeDocument/2006/relationships/image" Target="../media/image47.png"/><Relationship Id="rId73" Type="http://schemas.openxmlformats.org/officeDocument/2006/relationships/image" Target="../media/image54.png"/><Relationship Id="rId78" Type="http://schemas.openxmlformats.org/officeDocument/2006/relationships/image" Target="../media/image59.png"/><Relationship Id="rId81" Type="http://schemas.openxmlformats.org/officeDocument/2006/relationships/image" Target="../media/image58.tiff"/><Relationship Id="rId4" Type="http://schemas.openxmlformats.org/officeDocument/2006/relationships/image" Target="../media/image6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3.bin"/><Relationship Id="rId14" Type="http://schemas.openxmlformats.org/officeDocument/2006/relationships/image" Target="../media/image110.png"/><Relationship Id="rId35" Type="http://schemas.openxmlformats.org/officeDocument/2006/relationships/image" Target="../media/image14.png"/><Relationship Id="rId43" Type="http://schemas.openxmlformats.org/officeDocument/2006/relationships/image" Target="../media/image24.png"/><Relationship Id="rId48" Type="http://schemas.openxmlformats.org/officeDocument/2006/relationships/image" Target="../media/image27.emf"/><Relationship Id="rId56" Type="http://schemas.openxmlformats.org/officeDocument/2006/relationships/image" Target="../media/image35.emf"/><Relationship Id="rId64" Type="http://schemas.openxmlformats.org/officeDocument/2006/relationships/image" Target="../media/image43.emf"/><Relationship Id="rId69" Type="http://schemas.openxmlformats.org/officeDocument/2006/relationships/image" Target="../media/image51.png"/><Relationship Id="rId77" Type="http://schemas.openxmlformats.org/officeDocument/2006/relationships/image" Target="../media/image52.png"/><Relationship Id="rId51" Type="http://schemas.openxmlformats.org/officeDocument/2006/relationships/image" Target="../media/image30.emf"/><Relationship Id="rId72" Type="http://schemas.openxmlformats.org/officeDocument/2006/relationships/image" Target="../media/image53.png"/><Relationship Id="rId80" Type="http://schemas.openxmlformats.org/officeDocument/2006/relationships/image" Target="../media/image57.tiff"/><Relationship Id="rId3" Type="http://schemas.openxmlformats.org/officeDocument/2006/relationships/image" Target="../media/image5.PNG"/><Relationship Id="rId17" Type="http://schemas.openxmlformats.org/officeDocument/2006/relationships/image" Target="../media/image9.png"/><Relationship Id="rId25" Type="http://schemas.openxmlformats.org/officeDocument/2006/relationships/image" Target="../media/image2.wmf"/><Relationship Id="rId33" Type="http://schemas.openxmlformats.org/officeDocument/2006/relationships/image" Target="../media/image4.wmf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59" Type="http://schemas.openxmlformats.org/officeDocument/2006/relationships/image" Target="../media/image38.emf"/><Relationship Id="rId67" Type="http://schemas.openxmlformats.org/officeDocument/2006/relationships/image" Target="../media/image45.png"/><Relationship Id="rId20" Type="http://schemas.openxmlformats.org/officeDocument/2006/relationships/image" Target="../media/image17.png"/><Relationship Id="rId41" Type="http://schemas.openxmlformats.org/officeDocument/2006/relationships/image" Target="../media/image22.png"/><Relationship Id="rId54" Type="http://schemas.openxmlformats.org/officeDocument/2006/relationships/image" Target="../media/image33.emf"/><Relationship Id="rId62" Type="http://schemas.openxmlformats.org/officeDocument/2006/relationships/image" Target="../media/image41.emf"/><Relationship Id="rId70" Type="http://schemas.openxmlformats.org/officeDocument/2006/relationships/image" Target="../media/image50.png"/><Relationship Id="rId75" Type="http://schemas.openxmlformats.org/officeDocument/2006/relationships/image" Target="../media/image4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503" y="7123122"/>
            <a:ext cx="9184923" cy="718162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15014" y="2838718"/>
            <a:ext cx="11353800" cy="3717167"/>
            <a:chOff x="328907" y="2844736"/>
            <a:chExt cx="11353800" cy="1478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400" dirty="0"/>
                    <a:t>Quantum simulation aims to study quantum many-body phenomena in a regime inaccessible to classical computations. 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~30</m:t>
                      </m:r>
                    </m:oMath>
                  </a14:m>
                  <a:r>
                    <a:rPr lang="en-US" sz="2400" dirty="0"/>
                    <a:t> spins is computationally intractable. In our apparatus we 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/>
                    <a:t> spins. The spins are </a:t>
                  </a:r>
                  <a:r>
                    <a:rPr lang="en-US" sz="2400" baseline="30000" dirty="0"/>
                    <a:t>9</a:t>
                  </a:r>
                  <a:r>
                    <a:rPr lang="en-US" sz="2400" dirty="0"/>
                    <a:t>Be</a:t>
                  </a:r>
                  <a:r>
                    <a:rPr lang="en-US" sz="2400" baseline="30000" dirty="0"/>
                    <a:t>+</a:t>
                  </a:r>
                  <a:r>
                    <a:rPr lang="en-US" sz="2400" dirty="0"/>
                    <a:t> ions confined to a two-dimensional triangular lattice in a Penning </a:t>
                  </a:r>
                  <a:r>
                    <a:rPr lang="en-US" sz="2400" dirty="0" smtClean="0"/>
                    <a:t>trap. </a:t>
                  </a:r>
                  <a:r>
                    <a:rPr lang="en-US" sz="2400" dirty="0"/>
                    <a:t>Using this system we aim to study many-body phenomena including quantum phase transitions, spin-liquids, and quench dynamics (e.g. </a:t>
                  </a:r>
                  <a:r>
                    <a:rPr lang="en-US" sz="2400" dirty="0" err="1"/>
                    <a:t>Lieb</a:t>
                  </a:r>
                  <a:r>
                    <a:rPr lang="en-US" sz="2400" dirty="0"/>
                    <a:t>-Robinson bounds). 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07" y="3258161"/>
                  <a:ext cx="11353800" cy="1064933"/>
                </a:xfrm>
                <a:prstGeom prst="rect">
                  <a:avLst/>
                </a:prstGeom>
                <a:blipFill>
                  <a:blip r:embed="rId4"/>
                  <a:stretch>
                    <a:fillRect l="-805" t="-1822" r="-805" b="-4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44736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0143" y="16262913"/>
            <a:ext cx="11475301" cy="6355986"/>
            <a:chOff x="541448" y="15857845"/>
            <a:chExt cx="11475301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6"/>
                  <a:stretch>
                    <a:fillRect l="-860" t="-1111" r="-765" b="-2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556864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135288" y="18990814"/>
              <a:ext cx="1752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Coherence </a:t>
              </a:r>
              <a:r>
                <a:rPr lang="en-US" sz="1800" dirty="0" smtClean="0"/>
                <a:t>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4952" y="6691926"/>
            <a:ext cx="11524121" cy="8586358"/>
            <a:chOff x="448553" y="7597907"/>
            <a:chExt cx="11524121" cy="8586358"/>
          </a:xfrm>
        </p:grpSpPr>
        <p:sp>
          <p:nvSpPr>
            <p:cNvPr id="413" name="TextBox 412"/>
            <p:cNvSpPr txBox="1"/>
            <p:nvPr/>
          </p:nvSpPr>
          <p:spPr>
            <a:xfrm>
              <a:off x="448553" y="7597907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6132289" y="86927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×1.55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190 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6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5905500" y="9167822"/>
              <a:ext cx="3173316" cy="1254211"/>
              <a:chOff x="5896212" y="91681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/>
              <a:srcRect l="17650" t="42149" r="8664" b="39548"/>
              <a:stretch/>
            </p:blipFill>
            <p:spPr>
              <a:xfrm>
                <a:off x="5896212" y="91681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6939953" y="100837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5" y="10498422"/>
              <a:ext cx="2476736" cy="2835857"/>
              <a:chOff x="6229459" y="10771820"/>
              <a:chExt cx="2795472" cy="320080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8"/>
              <a:srcRect l="32735" t="26812" r="14683" b="19475"/>
              <a:stretch/>
            </p:blipFill>
            <p:spPr>
              <a:xfrm>
                <a:off x="6229459" y="10771820"/>
                <a:ext cx="2795472" cy="277230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359050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grpSp>
          <p:nvGrpSpPr>
            <p:cNvPr id="452" name="Group 451"/>
            <p:cNvGrpSpPr/>
            <p:nvPr/>
          </p:nvGrpSpPr>
          <p:grpSpPr>
            <a:xfrm>
              <a:off x="9115363" y="11299009"/>
              <a:ext cx="2857311" cy="2862614"/>
              <a:chOff x="8755244" y="11392142"/>
              <a:chExt cx="3085523" cy="3091249"/>
            </a:xfrm>
          </p:grpSpPr>
          <p:sp>
            <p:nvSpPr>
              <p:cNvPr id="470" name="TextBox 469"/>
              <p:cNvSpPr txBox="1"/>
              <p:nvPr/>
            </p:nvSpPr>
            <p:spPr>
              <a:xfrm>
                <a:off x="8755244" y="13851910"/>
                <a:ext cx="3085523" cy="63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Rotating frame from timed single photon counts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19"/>
              <a:srcRect l="12456" t="22122" r="10647" b="14076"/>
              <a:stretch/>
            </p:blipFill>
            <p:spPr>
              <a:xfrm>
                <a:off x="9112374" y="11392142"/>
                <a:ext cx="2382555" cy="2382555"/>
              </a:xfrm>
              <a:prstGeom prst="rect">
                <a:avLst/>
              </a:prstGeom>
              <a:ln w="12700" cap="sq">
                <a:solidFill>
                  <a:schemeClr val="tx2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01" name="Circular Arrow 100"/>
            <p:cNvSpPr/>
            <p:nvPr/>
          </p:nvSpPr>
          <p:spPr>
            <a:xfrm rot="20060067">
              <a:off x="7528064" y="10779618"/>
              <a:ext cx="2023979" cy="2593401"/>
            </a:xfrm>
            <a:prstGeom prst="circularArrow">
              <a:avLst>
                <a:gd name="adj1" fmla="val 12500"/>
                <a:gd name="adj2" fmla="val 1050370"/>
                <a:gd name="adj3" fmla="val 20457681"/>
                <a:gd name="adj4" fmla="val 1652453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2423906"/>
              <a:ext cx="645845" cy="352028"/>
              <a:chOff x="20919917" y="23917370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4409237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3003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547" r="-18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4" name="Group 223"/>
            <p:cNvGrpSpPr/>
            <p:nvPr/>
          </p:nvGrpSpPr>
          <p:grpSpPr>
            <a:xfrm>
              <a:off x="9406326" y="13062398"/>
              <a:ext cx="726831" cy="352028"/>
              <a:chOff x="20919917" y="23917370"/>
              <a:chExt cx="1015554" cy="491867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V="1">
                <a:off x="21103287" y="24404172"/>
                <a:ext cx="594465" cy="5065"/>
              </a:xfrm>
              <a:prstGeom prst="line">
                <a:avLst/>
              </a:prstGeom>
              <a:ln w="88900" cmpd="sng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226" name="TextBox 2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3917370"/>
                    <a:ext cx="1015554" cy="4730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/>
          <p:cNvGrpSpPr/>
          <p:nvPr/>
        </p:nvGrpSpPr>
        <p:grpSpPr>
          <a:xfrm>
            <a:off x="13182764" y="14935698"/>
            <a:ext cx="11955549" cy="7664051"/>
            <a:chOff x="-11687755" y="17878021"/>
            <a:chExt cx="11955549" cy="7664051"/>
          </a:xfrm>
        </p:grpSpPr>
        <p:sp>
          <p:nvSpPr>
            <p:cNvPr id="382" name="TextBox 381"/>
            <p:cNvSpPr txBox="1"/>
            <p:nvPr/>
          </p:nvSpPr>
          <p:spPr>
            <a:xfrm>
              <a:off x="-11390876" y="18702814"/>
              <a:ext cx="113453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far-detuned laser beams produce a spin-dependent optical dipole force (ODF) at the ions that give rise to a spin-spin interaction. Combined with a transverse magnetic field, we can realize non-trivial quantum magnetic interactions. </a:t>
              </a:r>
            </a:p>
            <a:p>
              <a:endParaRPr lang="en-US" sz="24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-11473656" y="21055886"/>
              <a:ext cx="5607802" cy="925536"/>
              <a:chOff x="5892783" y="9987764"/>
              <a:chExt cx="5607802" cy="928669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892783" y="9987764"/>
                <a:ext cx="2639148" cy="92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Engineered Ising interaction from</a:t>
                </a:r>
              </a:p>
              <a:p>
                <a:pPr algn="ctr"/>
                <a:r>
                  <a:rPr lang="en-US" sz="1800" dirty="0"/>
                  <a:t>spin-dependent </a:t>
                </a:r>
                <a:r>
                  <a:rPr lang="en-US" sz="1800" dirty="0" err="1"/>
                  <a:t>ODF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43" name="Equation" r:id="rId22" imgW="1269720" imgH="431640" progId="Equation.3">
                          <p:embed/>
                        </p:oleObj>
                      </mc:Choice>
                      <mc:Fallback>
                        <p:oleObj name="Equation" r:id="rId22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90" name="Object 38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01213134"/>
                      </p:ext>
                    </p:extLst>
                  </p:nvPr>
                </p:nvGraphicFramePr>
                <p:xfrm>
                  <a:off x="9014990" y="10071329"/>
                  <a:ext cx="2485595" cy="84510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8" name="Equation" r:id="rId24" imgW="1269720" imgH="431640" progId="Equation.3">
                          <p:embed/>
                        </p:oleObj>
                      </mc:Choice>
                      <mc:Fallback>
                        <p:oleObj name="Equation" r:id="rId24" imgW="1269720" imgH="43164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014990" y="10071329"/>
                                <a:ext cx="2485595" cy="84510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91" name="Right Arrow 390"/>
              <p:cNvSpPr/>
              <p:nvPr/>
            </p:nvSpPr>
            <p:spPr>
              <a:xfrm>
                <a:off x="8361504" y="10330574"/>
                <a:ext cx="417559" cy="304800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-11097230" y="20111101"/>
              <a:ext cx="4759502" cy="750383"/>
              <a:chOff x="7748672" y="11695684"/>
              <a:chExt cx="4759502" cy="750383"/>
            </a:xfrm>
          </p:grpSpPr>
          <p:sp>
            <p:nvSpPr>
              <p:cNvPr id="385" name="TextBox 384"/>
              <p:cNvSpPr txBox="1"/>
              <p:nvPr/>
            </p:nvSpPr>
            <p:spPr>
              <a:xfrm>
                <a:off x="7748672" y="11695684"/>
                <a:ext cx="2322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transverse B-field from</a:t>
                </a:r>
              </a:p>
              <a:p>
                <a:pPr algn="ctr"/>
                <a:r>
                  <a:rPr lang="en-US" sz="1800" dirty="0">
                    <a:solidFill>
                      <a:prstClr val="black"/>
                    </a:solidFill>
                  </a:rPr>
                  <a:t>124 GHz microwaves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244" name="Equation" r:id="rId26" imgW="927000" imgH="342720" progId="Equation.3">
                          <p:embed/>
                        </p:oleObj>
                      </mc:Choice>
                      <mc:Fallback>
                        <p:oleObj name="Equation" r:id="rId26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86" name="Object 3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1959535"/>
                      </p:ext>
                    </p:extLst>
                  </p:nvPr>
                </p:nvGraphicFramePr>
                <p:xfrm>
                  <a:off x="10699642" y="11777158"/>
                  <a:ext cx="1808532" cy="66890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199" name="Equation" r:id="rId28" imgW="927000" imgH="342720" progId="Equation.3">
                          <p:embed/>
                        </p:oleObj>
                      </mc:Choice>
                      <mc:Fallback>
                        <p:oleObj name="Equation" r:id="rId28" imgW="927000" imgH="34272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699642" y="11777158"/>
                                <a:ext cx="1808532" cy="66890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387" name="Right Arrow 386"/>
              <p:cNvSpPr/>
              <p:nvPr/>
            </p:nvSpPr>
            <p:spPr>
              <a:xfrm>
                <a:off x="10034551" y="11860843"/>
                <a:ext cx="417559" cy="30723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0" name="TextBox 419"/>
            <p:cNvSpPr txBox="1"/>
            <p:nvPr/>
          </p:nvSpPr>
          <p:spPr>
            <a:xfrm>
              <a:off x="-11495016" y="17878021"/>
              <a:ext cx="11186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Ising interaction with spin-dependent force</a:t>
              </a:r>
              <a:endParaRPr lang="en-US" sz="4800" b="1" baseline="300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5721852" y="20059581"/>
              <a:ext cx="598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Coupling to different axial modes allows for a tunable interaction range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45" name="Equation" r:id="rId30" imgW="1180800" imgH="253800" progId="Equation.3">
                        <p:embed/>
                      </p:oleObj>
                    </mc:Choice>
                    <mc:Fallback>
                      <p:oleObj name="Equation" r:id="rId30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5" name="Object 15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8514579"/>
                    </p:ext>
                  </p:extLst>
                </p:nvPr>
              </p:nvGraphicFramePr>
              <p:xfrm>
                <a:off x="-2406546" y="20421962"/>
                <a:ext cx="2303463" cy="4953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00" name="Equation" r:id="rId32" imgW="1180800" imgH="253800" progId="Equation.3">
                        <p:embed/>
                      </p:oleObj>
                    </mc:Choice>
                    <mc:Fallback>
                      <p:oleObj name="Equation" r:id="rId32" imgW="1180800" imgH="253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2406546" y="20421962"/>
                              <a:ext cx="2303463" cy="495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-11687755" y="23108551"/>
              <a:ext cx="6084057" cy="1891349"/>
              <a:chOff x="508626" y="27867531"/>
              <a:chExt cx="6084057" cy="161205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230143" y="27867531"/>
                <a:ext cx="5362540" cy="1612050"/>
                <a:chOff x="974345" y="27128376"/>
                <a:chExt cx="5362540" cy="1612050"/>
              </a:xfrm>
            </p:grpSpPr>
            <p:sp>
              <p:nvSpPr>
                <p:cNvPr id="52" name="Right Arrow 51"/>
                <p:cNvSpPr/>
                <p:nvPr/>
              </p:nvSpPr>
              <p:spPr>
                <a:xfrm rot="1364830">
                  <a:off x="974345" y="27166104"/>
                  <a:ext cx="5267492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ight Arrow 182"/>
                <p:cNvSpPr/>
                <p:nvPr/>
              </p:nvSpPr>
              <p:spPr>
                <a:xfrm rot="20235170" flipV="1">
                  <a:off x="985485" y="27128376"/>
                  <a:ext cx="5351400" cy="157432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Diamond 186"/>
                <p:cNvSpPr/>
                <p:nvPr/>
              </p:nvSpPr>
              <p:spPr>
                <a:xfrm>
                  <a:off x="2266335" y="27418869"/>
                  <a:ext cx="2597998" cy="1128342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36034" t="23027" r="25392" b="38851"/>
                <a:stretch/>
              </p:blipFill>
              <p:spPr>
                <a:xfrm>
                  <a:off x="2939520" y="27375144"/>
                  <a:ext cx="1265150" cy="1216490"/>
                </a:xfrm>
                <a:prstGeom prst="ellipse">
                  <a:avLst/>
                </a:prstGeom>
                <a:ln>
                  <a:noFill/>
                </a:ln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185" name="Diamond 184"/>
                <p:cNvSpPr/>
                <p:nvPr/>
              </p:nvSpPr>
              <p:spPr>
                <a:xfrm>
                  <a:off x="2261011" y="27421789"/>
                  <a:ext cx="2597998" cy="1128342"/>
                </a:xfrm>
                <a:prstGeom prst="diamond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5000">
                      <a:schemeClr val="accent1">
                        <a:lumMod val="90000"/>
                      </a:schemeClr>
                    </a:gs>
                    <a:gs pos="29000">
                      <a:schemeClr val="bg1">
                        <a:alpha val="0"/>
                      </a:schemeClr>
                    </a:gs>
                    <a:gs pos="93000">
                      <a:schemeClr val="bg1">
                        <a:alpha val="0"/>
                      </a:schemeClr>
                    </a:gs>
                    <a:gs pos="77000">
                      <a:schemeClr val="accent1"/>
                    </a:gs>
                    <a:gs pos="61000">
                      <a:schemeClr val="bg1">
                        <a:alpha val="0"/>
                      </a:schemeClr>
                    </a:gs>
                    <a:gs pos="44000">
                      <a:schemeClr val="accent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Arc 57"/>
              <p:cNvSpPr/>
              <p:nvPr/>
            </p:nvSpPr>
            <p:spPr>
              <a:xfrm rot="13632432">
                <a:off x="2121046" y="28212008"/>
                <a:ext cx="1082488" cy="956479"/>
              </a:xfrm>
              <a:prstGeom prst="arc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ea typeface="Cambria Math" panose="02040503050406030204" pitchFamily="18" charset="0"/>
                      </a:rPr>
                      <a:t>Up to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±20°</m:t>
                        </m:r>
                      </m:oMath>
                    </a14:m>
                    <a:r>
                      <a:rPr lang="en-US" sz="1600" dirty="0"/>
                      <a:t>, x4 improvement in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26" y="28294505"/>
                    <a:ext cx="1624073" cy="72516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43" r="-749" b="-2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88" y="28098700"/>
                    <a:ext cx="832443" cy="3497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V="1">
                <a:off x="3815091" y="28294505"/>
                <a:ext cx="0" cy="3830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5685779" y="23794522"/>
              <a:ext cx="5813280" cy="1747550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-5608135" y="21066749"/>
              <a:ext cx="5735636" cy="2561392"/>
              <a:chOff x="6335437" y="26099073"/>
              <a:chExt cx="5735636" cy="25613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0071" y="26120852"/>
                <a:ext cx="5711002" cy="2539613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6335437" y="26099073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6080202" y="2916048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951378" y="18432145"/>
            <a:ext cx="10612472" cy="38513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248224" y="25654302"/>
            <a:ext cx="9762234" cy="43471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8962040" y="2916048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03287" y="26108267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4" y="8552534"/>
            <a:ext cx="4914286" cy="62761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903" y="5462941"/>
            <a:ext cx="9861899" cy="218084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331762" y="241834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625776" y="23801303"/>
            <a:ext cx="8257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Controlling few-ion 2D crystals with rotating potentials</a:t>
            </a:r>
            <a:endParaRPr lang="en-US" sz="4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13445162" y="2838718"/>
            <a:ext cx="715362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Perpendicular </a:t>
            </a:r>
            <a:r>
              <a:rPr lang="en-US" sz="4800" b="1" dirty="0"/>
              <a:t>laser </a:t>
            </a:r>
            <a:r>
              <a:rPr lang="en-US" sz="4800" b="1" dirty="0" smtClean="0"/>
              <a:t>cooling</a:t>
            </a:r>
          </a:p>
          <a:p>
            <a:r>
              <a:rPr lang="en-US" sz="4800" b="1" dirty="0" smtClean="0"/>
              <a:t>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/>
              <p:cNvSpPr txBox="1"/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Accounting for energy exchange with a rotating wall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sz="2000" b="1" dirty="0" smtClean="0"/>
              </a:p>
              <a:p>
                <a:pPr algn="ctr"/>
                <a:r>
                  <a:rPr lang="en-US" sz="2000" dirty="0" smtClean="0"/>
                  <a:t> Low in-plane temperatures more readily achievable with </a:t>
                </a:r>
              </a:p>
              <a:p>
                <a:pPr algn="ctr"/>
                <a:r>
                  <a:rPr lang="en-US" sz="2000" dirty="0" smtClean="0"/>
                  <a:t>a rotating wall than without</a:t>
                </a:r>
                <a:endParaRPr lang="en-US" sz="2000" dirty="0"/>
              </a:p>
            </p:txBody>
          </p:sp>
        </mc:Choice>
        <mc:Fallback xmlns="">
          <p:sp>
            <p:nvSpPr>
              <p:cNvPr id="254" name="TextBox 2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233" y="5180852"/>
                <a:ext cx="6180474" cy="1015663"/>
              </a:xfrm>
              <a:prstGeom prst="rect">
                <a:avLst/>
              </a:prstGeom>
              <a:blipFill>
                <a:blip r:embed="rId42"/>
                <a:stretch>
                  <a:fillRect t="-3614" r="-592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5" name="Picture 25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664" y="3669716"/>
            <a:ext cx="4992000" cy="4169143"/>
          </a:xfrm>
          <a:prstGeom prst="rect">
            <a:avLst/>
          </a:prstGeom>
        </p:spPr>
      </p:pic>
      <p:sp>
        <p:nvSpPr>
          <p:cNvPr id="256" name="TextBox 255"/>
          <p:cNvSpPr txBox="1"/>
          <p:nvPr/>
        </p:nvSpPr>
        <p:spPr>
          <a:xfrm>
            <a:off x="13905859" y="640197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 beam in applying a torque</a:t>
            </a:r>
            <a:endParaRPr lang="en-US" sz="2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2931233" y="7522923"/>
            <a:ext cx="20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 laser cooling</a:t>
            </a:r>
            <a:endParaRPr lang="en-US" sz="2000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899" y="9522754"/>
            <a:ext cx="5128828" cy="465314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065" y="7574411"/>
            <a:ext cx="5116767" cy="4425779"/>
          </a:xfrm>
          <a:prstGeom prst="rect">
            <a:avLst/>
          </a:prstGeom>
        </p:spPr>
      </p:pic>
      <p:sp>
        <p:nvSpPr>
          <p:cNvPr id="260" name="TextBox 259"/>
          <p:cNvSpPr txBox="1"/>
          <p:nvPr/>
        </p:nvSpPr>
        <p:spPr>
          <a:xfrm>
            <a:off x="14208629" y="12445161"/>
            <a:ext cx="510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Contours of equilibrium temperature (mK) with</a:t>
            </a:r>
          </a:p>
          <a:p>
            <a:r>
              <a:rPr lang="en-US" sz="2000" dirty="0" smtClean="0"/>
              <a:t> a color plot of the perp laser torque (Joules)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=45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240" y="7922928"/>
                <a:ext cx="1782796" cy="985078"/>
              </a:xfrm>
              <a:prstGeom prst="rect">
                <a:avLst/>
              </a:prstGeom>
              <a:blipFill>
                <a:blip r:embed="rId46"/>
                <a:stretch>
                  <a:fillRect r="-4452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=200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m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652" y="13394785"/>
                <a:ext cx="1934247" cy="985078"/>
              </a:xfrm>
              <a:prstGeom prst="rect">
                <a:avLst/>
              </a:prstGeom>
              <a:blipFill>
                <a:blip r:embed="rId47"/>
                <a:stretch>
                  <a:fillRect r="-3785" b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294285" y="7606670"/>
            <a:ext cx="119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92019" y="15503218"/>
            <a:ext cx="3960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Depolarization of the collective spin from spin-spin interactions and decoherence</a:t>
            </a:r>
            <a:r>
              <a:rPr lang="en-US" sz="2000" dirty="0" smtClean="0"/>
              <a:t>. Coherent Ising interactions give rise to over-squeezed state (top left), while decoherence leads to shortening of Bloch vector (bottom left). </a:t>
            </a:r>
            <a:endParaRPr lang="en-US" sz="2000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230212" y="9120294"/>
            <a:ext cx="9861899" cy="6533075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48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51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52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53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55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6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61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6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63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5962416" y="22149269"/>
            <a:ext cx="6483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Spin variance as function of tomography angle for </a:t>
            </a:r>
            <a:r>
              <a:rPr lang="en-US" sz="2000" dirty="0"/>
              <a:t>N = 86 ± </a:t>
            </a:r>
            <a:r>
              <a:rPr lang="en-US" sz="2000" dirty="0" smtClean="0"/>
              <a:t>2. </a:t>
            </a:r>
            <a:r>
              <a:rPr lang="en-US" sz="2000" dirty="0"/>
              <a:t>D</a:t>
            </a:r>
            <a:r>
              <a:rPr lang="en-US" sz="2000" dirty="0" smtClean="0"/>
              <a:t>ashed lines are predictions assuming </a:t>
            </a:r>
            <a:r>
              <a:rPr lang="en-US" sz="2000" dirty="0"/>
              <a:t>homogenous Ising </a:t>
            </a:r>
            <a:r>
              <a:rPr lang="en-US" sz="2000" dirty="0" smtClean="0"/>
              <a:t>interactions. Solid lines include decoherence </a:t>
            </a:r>
            <a:r>
              <a:rPr lang="en-US" sz="2000" dirty="0"/>
              <a:t>from spontaneous emission</a:t>
            </a:r>
            <a:r>
              <a:rPr lang="en-US" sz="2000" dirty="0" smtClean="0"/>
              <a:t>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63871" y="3605019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78717" y="30018083"/>
            <a:ext cx="1136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counting statistics of a non-Gaussian spin state and theoretical Fisher information. Histograms showing </a:t>
            </a:r>
          </a:p>
          <a:p>
            <a:r>
              <a:rPr lang="en-US" sz="2000" dirty="0" smtClean="0"/>
              <a:t>the (A) squeezed and (B) anti-squeezed quadratures of the collective spin of N = 127</a:t>
            </a:r>
            <a:r>
              <a:rPr lang="en-US" sz="2000" dirty="0"/>
              <a:t> ± </a:t>
            </a:r>
            <a:r>
              <a:rPr lang="en-US" sz="2000" dirty="0" smtClean="0"/>
              <a:t>4 ions.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2" y="26418463"/>
                <a:ext cx="2713656" cy="830997"/>
              </a:xfrm>
              <a:prstGeom prst="rect">
                <a:avLst/>
              </a:prstGeom>
              <a:blipFill>
                <a:blip r:embed="rId65"/>
                <a:stretch>
                  <a:fillRect l="-134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591302" y="25439981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3062146" y="29825751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9815" y="27634063"/>
            <a:ext cx="7560529" cy="2143704"/>
            <a:chOff x="2066726" y="27481506"/>
            <a:chExt cx="7560529" cy="2143704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66"/>
            <a:srcRect l="19095" t="27748" r="17580" b="20485"/>
            <a:stretch/>
          </p:blipFill>
          <p:spPr>
            <a:xfrm>
              <a:off x="5296711" y="27646195"/>
              <a:ext cx="1778832" cy="154642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9" name="Picture 1400" descr="Machine generated alternative text:&#10;mLastFiIeReadi 82 &#10;Fwall - -sg kHz &#10;mAIphaForXytDis g &#10;mNumLtToPIot &#10;(mxo,myo)— (-20.5, -33) "/>
            <p:cNvPicPr>
              <a:picLocks noChangeAspect="1" noChangeArrowheads="1"/>
            </p:cNvPicPr>
            <p:nvPr/>
          </p:nvPicPr>
          <p:blipFill rotWithShape="1"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t="35817" r="22047" b="25033"/>
            <a:stretch/>
          </p:blipFill>
          <p:spPr bwMode="auto">
            <a:xfrm>
              <a:off x="2066726" y="27932805"/>
              <a:ext cx="1143535" cy="973203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 rotWithShape="1">
            <a:blip r:embed="rId68"/>
            <a:srcRect l="22002" t="30471" r="16360" b="18437"/>
            <a:stretch/>
          </p:blipFill>
          <p:spPr>
            <a:xfrm>
              <a:off x="3518354" y="27782017"/>
              <a:ext cx="1470263" cy="1274780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19"/>
            <a:srcRect l="12456" t="22122" r="10647" b="14076"/>
            <a:stretch/>
          </p:blipFill>
          <p:spPr>
            <a:xfrm>
              <a:off x="7474706" y="27481506"/>
              <a:ext cx="2152549" cy="1875801"/>
            </a:xfrm>
            <a:prstGeom prst="rect">
              <a:avLst/>
            </a:prstGeom>
            <a:ln w="12700" cap="sq">
              <a:solidFill>
                <a:schemeClr val="tx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400" dirty="0" smtClean="0"/>
                    <a:t> </a:t>
                  </a:r>
                </a:p>
                <a:p>
                  <a:pPr algn="ctr"/>
                  <a:endParaRPr lang="en-US" sz="1400" dirty="0" smtClean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4635" y="29016774"/>
                  <a:ext cx="1015554" cy="608436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6" name="Straight Connector 405"/>
            <p:cNvCxnSpPr/>
            <p:nvPr/>
          </p:nvCxnSpPr>
          <p:spPr>
            <a:xfrm>
              <a:off x="2298005" y="29468714"/>
              <a:ext cx="614416" cy="0"/>
            </a:xfrm>
            <a:prstGeom prst="line">
              <a:avLst/>
            </a:prstGeom>
            <a:ln w="889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9026857" y="14354482"/>
            <a:ext cx="116431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Experimental sequence </a:t>
            </a:r>
            <a:r>
              <a:rPr lang="en-US" sz="2000" dirty="0"/>
              <a:t>for measuring </a:t>
            </a:r>
            <a:r>
              <a:rPr lang="en-US" sz="2000" dirty="0" smtClean="0"/>
              <a:t>MQC spectrum</a:t>
            </a:r>
            <a:r>
              <a:rPr lang="en-US" sz="2000" dirty="0"/>
              <a:t>. </a:t>
            </a:r>
            <a:r>
              <a:rPr lang="en-US" sz="2000" dirty="0" smtClean="0"/>
              <a:t>Bloch spheres show evolution </a:t>
            </a:r>
            <a:r>
              <a:rPr lang="en-US" sz="2000" dirty="0"/>
              <a:t>of </a:t>
            </a:r>
            <a:r>
              <a:rPr lang="en-US" sz="2000" dirty="0" smtClean="0"/>
              <a:t>state. For φ </a:t>
            </a:r>
            <a:r>
              <a:rPr lang="en-US" sz="2000" dirty="0"/>
              <a:t>= </a:t>
            </a:r>
            <a:r>
              <a:rPr lang="en-US" sz="2000" dirty="0" smtClean="0"/>
              <a:t>0 (blue</a:t>
            </a:r>
            <a:r>
              <a:rPr lang="en-US" sz="2000" dirty="0"/>
              <a:t>) </a:t>
            </a:r>
            <a:r>
              <a:rPr lang="en-US" sz="2000" dirty="0" smtClean="0"/>
              <a:t>spins </a:t>
            </a:r>
            <a:r>
              <a:rPr lang="en-US" sz="2000" dirty="0"/>
              <a:t>return to </a:t>
            </a:r>
            <a:r>
              <a:rPr lang="en-US" sz="2000" dirty="0" smtClean="0"/>
              <a:t>initial </a:t>
            </a:r>
            <a:r>
              <a:rPr lang="en-US" sz="2000" dirty="0"/>
              <a:t>state, while for φ = π/2 (green) </a:t>
            </a:r>
            <a:r>
              <a:rPr lang="en-US" sz="2000" dirty="0" smtClean="0"/>
              <a:t>overlap </a:t>
            </a:r>
            <a:r>
              <a:rPr lang="en-US" sz="2000" dirty="0"/>
              <a:t>of </a:t>
            </a:r>
            <a:r>
              <a:rPr lang="en-US" sz="2000" dirty="0" smtClean="0"/>
              <a:t>final </a:t>
            </a:r>
            <a:r>
              <a:rPr lang="en-US" sz="2000" dirty="0"/>
              <a:t>state </a:t>
            </a:r>
            <a:r>
              <a:rPr lang="en-US" sz="2000" dirty="0" smtClean="0"/>
              <a:t>with initial </a:t>
            </a:r>
            <a:r>
              <a:rPr lang="en-US" sz="2000" dirty="0"/>
              <a:t>state is </a:t>
            </a:r>
            <a:r>
              <a:rPr lang="en-US" sz="2000" dirty="0" smtClean="0"/>
              <a:t>small.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Idealized fidelity signal </a:t>
            </a:r>
            <a:r>
              <a:rPr lang="en-US" sz="2000" dirty="0"/>
              <a:t>for </a:t>
            </a:r>
            <a:r>
              <a:rPr lang="en-US" sz="2000" dirty="0" smtClean="0"/>
              <a:t>N </a:t>
            </a:r>
            <a:r>
              <a:rPr lang="en-US" sz="2000" dirty="0"/>
              <a:t>= 6 spins for different evolution times τ .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/>
              <a:t>Fourier transforms </a:t>
            </a:r>
            <a:r>
              <a:rPr lang="en-US" sz="2000" dirty="0"/>
              <a:t>of the fidelity signals of </a:t>
            </a:r>
            <a:r>
              <a:rPr lang="en-US" sz="2000" dirty="0" smtClean="0"/>
              <a:t>(b</a:t>
            </a:r>
            <a:r>
              <a:rPr lang="en-US" sz="2000" dirty="0"/>
              <a:t>). The Fourier amplitudes are identical with the multiple quantum </a:t>
            </a:r>
            <a:r>
              <a:rPr lang="en-US" sz="2000" dirty="0" smtClean="0"/>
              <a:t>coherences, </a:t>
            </a:r>
            <a:r>
              <a:rPr lang="en-US" sz="2000" dirty="0"/>
              <a:t>which quantify the coherence of the state </a:t>
            </a:r>
            <a:r>
              <a:rPr lang="en-US" sz="2000" dirty="0" smtClean="0"/>
              <a:t>ρ(τ ).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6118302" y="4034987"/>
            <a:ext cx="1182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Benchmarking of quantum correlations and many-body physics in open quantum system. </a:t>
            </a:r>
          </a:p>
          <a:p>
            <a:r>
              <a:rPr lang="en-US" sz="2400" dirty="0" smtClean="0"/>
              <a:t>Experimental measurement of Ising spin dynamics demonstrating entanglement by observing spin squeezing and acquiring full counting statistics. Examine interplay between correlations / entanglement and decoherence in open quantum system.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887583"/>
                <a:ext cx="112723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Probe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</a:t>
                </a:r>
                <a:r>
                  <a:rPr lang="en-US" sz="2400" dirty="0" smtClean="0"/>
                  <a:t>NMR.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Measure fidelity as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after experimental sequence below. Get coherences from Fourier components  of fidelity signal. MQC are a lower bound on quantum Fisher information, and are thus a multi-particle entanglement witness.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 </a:t>
                </a:r>
                <a:r>
                  <a:rPr lang="en-US" sz="2400" dirty="0"/>
                  <a:t>Advertise </a:t>
                </a:r>
                <a:r>
                  <a:rPr lang="en-US" sz="2400" dirty="0" smtClean="0"/>
                  <a:t>for Martin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Arghavan: </a:t>
                </a:r>
                <a:r>
                  <a:rPr lang="en-US" sz="2400" dirty="0" err="1" smtClean="0"/>
                  <a:t>thurs</a:t>
                </a:r>
                <a:r>
                  <a:rPr lang="en-US" sz="2400" dirty="0" smtClean="0"/>
                  <a:t> 11:06, 11:18 room 554AB Session N4 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887583"/>
                <a:ext cx="11272329" cy="3046988"/>
              </a:xfrm>
              <a:prstGeom prst="rect">
                <a:avLst/>
              </a:prstGeom>
              <a:blipFill>
                <a:blip r:embed="rId70"/>
                <a:stretch>
                  <a:fillRect l="-811" t="-16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4586187" y="23295633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something about Michael Wall’s work here. Advertise his talk: </a:t>
            </a:r>
            <a:r>
              <a:rPr lang="en-US" sz="2000" dirty="0" err="1" smtClean="0"/>
              <a:t>thurs</a:t>
            </a:r>
            <a:r>
              <a:rPr lang="en-US" sz="2000" dirty="0" smtClean="0"/>
              <a:t> 11:30 554AB N4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609510" y="24738661"/>
            <a:ext cx="1087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Bloch sphere background / rotating frame / spin-motion entanglement 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16" y="19686404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10389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3077" y="23290427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31729" y="27079802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155198" y="17810809"/>
            <a:ext cx="732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C00000"/>
                </a:solidFill>
              </a:rPr>
              <a:t>collective </a:t>
            </a:r>
            <a:r>
              <a:rPr lang="en-US" sz="2800" dirty="0">
                <a:solidFill>
                  <a:srgbClr val="C00000"/>
                </a:solidFill>
              </a:rPr>
              <a:t>spin </a:t>
            </a:r>
            <a:r>
              <a:rPr lang="en-US" sz="2800" dirty="0" smtClean="0">
                <a:solidFill>
                  <a:srgbClr val="C0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781023" y="8015129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C00000"/>
                </a:solidFill>
              </a:rPr>
              <a:t>depolarization </a:t>
            </a:r>
            <a:r>
              <a:rPr lang="en-US" sz="2800" dirty="0">
                <a:solidFill>
                  <a:srgbClr val="C00000"/>
                </a:solidFill>
              </a:rPr>
              <a:t>of the collective </a:t>
            </a:r>
            <a:r>
              <a:rPr lang="en-US" sz="2800" dirty="0" smtClean="0">
                <a:solidFill>
                  <a:srgbClr val="C0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22119" y="24389291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non-Gaussian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acc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170" y="23441031"/>
                <a:ext cx="3112069" cy="9887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entangled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when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9341" y="23756424"/>
                <a:ext cx="3238644" cy="374526"/>
              </a:xfrm>
              <a:prstGeom prst="rect">
                <a:avLst/>
              </a:prstGeom>
              <a:blipFill>
                <a:blip r:embed="rId73"/>
                <a:stretch>
                  <a:fillRect l="-3202" r="-207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9336008" y="16251396"/>
            <a:ext cx="11062361" cy="9227337"/>
            <a:chOff x="39363058" y="15900514"/>
            <a:chExt cx="11062361" cy="922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 smtClean="0"/>
                    <a:t>Dependence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/>
                    <a:t> on rotation </a:t>
                  </a:r>
                  <a:r>
                    <a:rPr lang="en-US" sz="2000" dirty="0"/>
                    <a:t>angle φ. </a:t>
                  </a: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1540" y="17525759"/>
                  <a:ext cx="2479758" cy="707886"/>
                </a:xfrm>
                <a:prstGeom prst="rect">
                  <a:avLst/>
                </a:prstGeom>
                <a:blipFill>
                  <a:blip r:embed="rId74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3058" y="15900514"/>
              <a:ext cx="7750577" cy="92273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2000" dirty="0" smtClean="0">
                      <a:solidFill>
                        <a:prstClr val="black"/>
                      </a:solidFill>
                    </a:rPr>
                    <a:t>Fourier amplitudes of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sz="2000" dirty="0" smtClean="0"/>
                    <a:t>φ)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 as </a:t>
                  </a:r>
                  <a:r>
                    <a:rPr lang="en-US" sz="2000" dirty="0">
                      <a:solidFill>
                        <a:prstClr val="black"/>
                      </a:solidFill>
                    </a:rPr>
                    <a:t>a function of time</a:t>
                  </a:r>
                  <a:r>
                    <a:rPr lang="en-US" sz="2000" dirty="0" smtClean="0">
                      <a:solidFill>
                        <a:prstClr val="black"/>
                      </a:solidFill>
                    </a:rPr>
                    <a:t>.</a:t>
                  </a:r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8259" y="22618899"/>
                  <a:ext cx="3267160" cy="707886"/>
                </a:xfrm>
                <a:prstGeom prst="rect">
                  <a:avLst/>
                </a:prstGeom>
                <a:blipFill>
                  <a:blip r:embed="rId76"/>
                  <a:stretch>
                    <a:fillRect l="-1306" t="-4310" r="-335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13782221" y="27477872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1779" y="9968563"/>
                  <a:ext cx="1163152" cy="343025"/>
                </a:xfrm>
                <a:prstGeom prst="rect">
                  <a:avLst/>
                </a:prstGeom>
                <a:blipFill>
                  <a:blip r:embed="rId78"/>
                  <a:stretch>
                    <a:fillRect l="-8621" r="-4598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16638833" y="28170507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</a:t>
            </a:r>
            <a:r>
              <a:rPr lang="en-US" sz="2200" dirty="0" smtClean="0">
                <a:solidFill>
                  <a:prstClr val="black"/>
                </a:solidFill>
                <a:sym typeface="Technic" panose="00000400000000000000" pitchFamily="2" charset="2"/>
              </a:rPr>
              <a:t>. 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040" y="29519106"/>
            <a:ext cx="1375326" cy="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22"/>
          <p:cNvSpPr txBox="1"/>
          <p:nvPr/>
        </p:nvSpPr>
        <p:spPr>
          <a:xfrm>
            <a:off x="38936859" y="29825751"/>
            <a:ext cx="537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Acknowledgements: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7538495" y="29002118"/>
            <a:ext cx="1966574" cy="1173545"/>
            <a:chOff x="37823482" y="28679901"/>
            <a:chExt cx="2928471" cy="1747554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482" y="29118080"/>
              <a:ext cx="2838180" cy="1309375"/>
            </a:xfrm>
            <a:prstGeom prst="rect">
              <a:avLst/>
            </a:prstGeom>
          </p:spPr>
        </p:pic>
        <p:sp>
          <p:nvSpPr>
            <p:cNvPr id="196" name="TextBox 93"/>
            <p:cNvSpPr txBox="1"/>
            <p:nvPr/>
          </p:nvSpPr>
          <p:spPr>
            <a:xfrm>
              <a:off x="38763389" y="28679901"/>
              <a:ext cx="1988564" cy="746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1175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42351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135270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7027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55878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270541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982298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94054" algn="l" defTabSz="3423514" rtl="0" eaLnBrk="1" latinLnBrk="0" hangingPunct="1">
                <a:defRPr sz="67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9428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DARPA</a:t>
              </a:r>
            </a:p>
          </p:txBody>
        </p:sp>
      </p:grpSp>
      <p:sp>
        <p:nvSpPr>
          <p:cNvPr id="194" name="TextBox 1165"/>
          <p:cNvSpPr txBox="1"/>
          <p:nvPr/>
        </p:nvSpPr>
        <p:spPr>
          <a:xfrm>
            <a:off x="44938308" y="30095889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175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351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5270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7027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5878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70541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2298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94054" algn="l" defTabSz="3423514" rtl="0" eaLnBrk="1" latinLnBrk="0" hangingPunct="1">
              <a:defRPr sz="67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National Research Council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818" y="26450555"/>
            <a:ext cx="2109216" cy="21214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45711" y="22149269"/>
            <a:ext cx="5525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>
                <a:solidFill>
                  <a:prstClr val="black"/>
                </a:solidFill>
              </a:rPr>
              <a:t>Data for </a:t>
            </a:r>
            <a:r>
              <a:rPr lang="en-US" sz="2000" dirty="0">
                <a:solidFill>
                  <a:prstClr val="black"/>
                </a:solidFill>
              </a:rPr>
              <a:t>the minimum (green points) and maximum (black points) spin </a:t>
            </a:r>
            <a:r>
              <a:rPr lang="en-US" sz="2000" dirty="0" smtClean="0">
                <a:solidFill>
                  <a:prstClr val="black"/>
                </a:solidFill>
              </a:rPr>
              <a:t>variance with </a:t>
            </a:r>
            <a:r>
              <a:rPr lang="en-US" sz="2000" dirty="0">
                <a:solidFill>
                  <a:prstClr val="black"/>
                </a:solidFill>
              </a:rPr>
              <a:t>predictions of the optimal squeezing and anti-squeezing (solid lines), including decoherence.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544647" y="15557149"/>
            <a:ext cx="7087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Plot: </a:t>
            </a:r>
            <a:r>
              <a:rPr lang="en-US" sz="2000" dirty="0">
                <a:solidFill>
                  <a:prstClr val="black"/>
                </a:solidFill>
              </a:rPr>
              <a:t>contrast versus interaction time for N = 21, 58, and 144 ions indicated by black circles, red squares, and blue diamonds. Solid lines are predictions including decoherence from spontaneous emission. C</a:t>
            </a:r>
            <a:r>
              <a:rPr lang="en-US" sz="2000" dirty="0" smtClean="0">
                <a:solidFill>
                  <a:prstClr val="black"/>
                </a:solidFill>
              </a:rPr>
              <a:t>ontrast </a:t>
            </a:r>
            <a:r>
              <a:rPr lang="en-US" sz="2000" dirty="0">
                <a:solidFill>
                  <a:prstClr val="black"/>
                </a:solidFill>
              </a:rPr>
              <a:t>decay from decoherence due to spontaneous emission is measured in the absence of spin-spin coupling (black squares with dashed line).</a:t>
            </a:r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11330</TotalTime>
  <Words>1093</Words>
  <Application>Microsoft Office PowerPoint</Application>
  <PresentationFormat>Custom</PresentationFormat>
  <Paragraphs>93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Helvetica</vt:lpstr>
      <vt:lpstr>Swis721 LtEx BT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Bohnet</dc:creator>
  <cp:lastModifiedBy>Gilmore, Kevin A. (Assoc)</cp:lastModifiedBy>
  <cp:revision>438</cp:revision>
  <cp:lastPrinted>2015-06-03T23:31:11Z</cp:lastPrinted>
  <dcterms:created xsi:type="dcterms:W3CDTF">2014-07-28T19:56:30Z</dcterms:created>
  <dcterms:modified xsi:type="dcterms:W3CDTF">2016-05-13T00:14:40Z</dcterms:modified>
</cp:coreProperties>
</file>